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g7iI5LBVWsd9pjwHz/Xix09s1C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92B730-2B0C-4BF7-9515-8320066F4DDD}">
  <a:tblStyle styleId="{B792B730-2B0C-4BF7-9515-8320066F4DD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146ACC7-4AB7-4222-A48F-BA7896EAC24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acf4e3131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X0~ X4  간단 설명</a:t>
            </a:r>
            <a:br>
              <a:rPr lang="ko-KR"/>
            </a:br>
            <a:r>
              <a:rPr lang="ko-KR"/>
              <a:t>피쳐그룹마다 중요한 점들을 시각화 했습니다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아무래도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—--- 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Permutation Importance 사용(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상관성 문제는 X0 제외하고 이미 Feature Group 설명과 같이 분리되어 있어 무시)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계산 비용이 높아져서(시간이 오래걸림) 비효율적이라 판단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4acf4e3131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기준으로 평균기온 다음으로 평균 최소온도와,해수면 평균기압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평균 최소 온도가 평균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평균기온을 제한다면 똑같이 평균 최소 온도가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206" name="Google Shape;206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15" name="Google Shape;215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엑스 포 입니다. 단계 선택법으로 진행했고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 에버리지 민 탬퍼러쳐를 제하면 평균 이슬점 온도가 , 평균 최소온도 보다 높게 나왔습니다.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</a:t>
            </a:r>
            <a:r>
              <a:rPr lang="ko-KR"/>
              <a:t>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 에스뷔알, 디시젼트리, 랜덤포레스트, 아타부스트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시피, 엠에이이, 알엠에스이, 알투, 에트저스트 알투 , 베스트 하이퍼파라미터를 해보았습니다. </a:t>
            </a:r>
            <a:br>
              <a:rPr lang="ko-KR"/>
            </a:br>
            <a:endParaRPr/>
          </a:p>
        </p:txBody>
      </p:sp>
      <p:sp>
        <p:nvSpPr>
          <p:cNvPr id="234" name="Google Shape;234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실제값과 예측값이 얼마나 차이가 나는지 시각화 하였고 리니어 레그레션 통계지표를 보시면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애드저스티드알스퀘어 값이  40퍼대로 제대로된 설명이 힘들것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(전 화면을 왔다리 갔다리 하면서)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4" name="Google Shape;254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설며으렸던 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보여집니다.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이유는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보여지기 때문입니다.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4" name="Google Shape;274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4" name="Google Shape;284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점들이 수평을 이루는 점을 해결하려, </a:t>
            </a:r>
            <a:r>
              <a:rPr lang="ko-KR"/>
              <a:t>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여섯번 째로 엑스지비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X1,X2 를 제외하고는 성능이 좋은게 확인됩니다.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다음은 스태킹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제외한 모든모델 조합하여 가장 좋은 애드저스트 알스퀘어를 가진 조합의 모델그룹 을 베이스 모델로 선정했고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가장좋은 어드저스트 알스퀘어 를 가진 모델을 메타모델로 선정 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엠에이는 X0이 가장 낮았지만 큰 차이는 없었고 알엠에스이는 가장 낮고 알투와 애드저스트 알투 값은 가장 높기 때문입니다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뉴럴 네트워크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최적의 알스퀘어 값을 70퍼를 넘기지 못하였기때문알스퀘어값을 찾으려 노력했습니다.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수업에서 진행했던 방식으로 해보았을 때는 70퍼밖에 도달하지 못해서 </a:t>
            </a:r>
            <a:br>
              <a:rPr lang="ko-KR"/>
            </a:br>
            <a:r>
              <a:rPr lang="ko-KR"/>
              <a:t>구글링을 통해 가장 알스퀘어값을 뽑을 수 있겠다라는 다섯가지의 하이퍼파라메타 변경점을 찾고 진행을 해보았습니다. </a:t>
            </a:r>
            <a:endParaRPr/>
          </a:p>
        </p:txBody>
      </p:sp>
      <p:sp>
        <p:nvSpPr>
          <p:cNvPr id="324" name="Google Shape;324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acf4e313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acf4e313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모델링 및 모델 선정입니다.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전체적인 성능은 XGB로 모델링 했을 때 X0 그룹일 때 가장좋은 성능을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335" name="Google Shape;335;g34acf4e3131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</a:t>
            </a:r>
            <a:r>
              <a:rPr lang="ko-KR"/>
              <a:t>Feature Group  X4를 사용하</a:t>
            </a:r>
            <a:r>
              <a:rPr lang="ko-KR"/>
              <a:t>였</a:t>
            </a:r>
            <a:r>
              <a:rPr lang="ko-KR"/>
              <a:t>고 2023년까지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월들은 예측이 가능했지만 가장 중요한 여름철 전략</a:t>
            </a:r>
            <a:r>
              <a:rPr lang="ko-KR"/>
              <a:t>량을</a:t>
            </a:r>
            <a:r>
              <a:rPr lang="ko-KR"/>
              <a:t>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</a:t>
            </a:r>
            <a:r>
              <a:rPr lang="ko-KR"/>
              <a:t>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</a:t>
            </a:r>
            <a:r>
              <a:rPr lang="ko-KR"/>
              <a:t>를</a:t>
            </a:r>
            <a:r>
              <a:rPr lang="ko-KR"/>
              <a:t> 몰라서 해당 문제를 파악하기 위해서 2023과 2022년 데이터까지 분석해보았습니다.</a:t>
            </a:r>
            <a:endParaRPr/>
          </a:p>
        </p:txBody>
      </p:sp>
      <p:sp>
        <p:nvSpPr>
          <p:cNvPr id="343" name="Google Shape;34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발표를 진행하기 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</a:t>
            </a:r>
            <a:r>
              <a:rPr lang="ko-KR"/>
              <a:t>저희 조의 WBS </a:t>
            </a:r>
            <a:r>
              <a:rPr lang="ko-KR"/>
              <a:t>를 설명드리겠습니다.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31일 부터 4월 4일 까지 주제선정 을 비롯한 데이터 수집과 데이터 분석 및 데이터 전처리, 그리고 모델링을 전반적인 내용을 진행 하였고, 7일 부터 10일 오전까지는 모델링의 후미작업</a:t>
            </a:r>
            <a:r>
              <a:rPr lang="ko-KR"/>
              <a:t>과</a:t>
            </a:r>
            <a:r>
              <a:rPr lang="ko-KR"/>
              <a:t>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방금 전 말씀 드렸던 2022년 2023년 데이터를 테스트 데이터를 사용하고 훈련데이터는 테스트데이터의 이전년도까지 데이터를 사용했습니다. 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</a:t>
            </a:r>
            <a:r>
              <a:rPr lang="ko-KR"/>
              <a:t>이 어려웠던것 같습니다.</a:t>
            </a:r>
            <a:endParaRPr/>
          </a:p>
        </p:txBody>
      </p:sp>
      <p:sp>
        <p:nvSpPr>
          <p:cNvPr id="352" name="Google Shape;35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이상 기온에 모델의 예측도가 떨어짐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예측도를 높일 방법 추가적으로 생각해 볼 필요가 있다고 판단되었습니다.</a:t>
            </a:r>
            <a:endParaRPr/>
          </a:p>
        </p:txBody>
      </p:sp>
      <p:sp>
        <p:nvSpPr>
          <p:cNvPr id="363" name="Google Shape;363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이를 서포트 해줄수 있도록 코랩을 항시 준비 해두었으며,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 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</a:t>
            </a:r>
            <a:r>
              <a:rPr lang="ko-KR"/>
              <a:t>피쳐</a:t>
            </a:r>
            <a:r>
              <a:rPr lang="ko-KR"/>
              <a:t>들</a:t>
            </a:r>
            <a:r>
              <a:rPr lang="ko-KR"/>
              <a:t>의 이해도를 높이기 위해서 </a:t>
            </a:r>
            <a:r>
              <a:rPr lang="ko-KR"/>
              <a:t>용어를 정리 해보았는데요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일사량 일조율 운량 증발량 등 일상용어가 아니기 때문에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올려드린 자료를 참고하여 이해해 주시면 감사하겠습니다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6191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0" name="Google Shape;170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acf4e3131_2_18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4" name="Google Shape;184;g34acf4e3131_2_18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</a:t>
            </a:r>
            <a:endParaRPr/>
          </a:p>
        </p:txBody>
      </p:sp>
      <p:sp>
        <p:nvSpPr>
          <p:cNvPr id="185" name="Google Shape;185;g34acf4e3131_2_182"/>
          <p:cNvSpPr txBox="1"/>
          <p:nvPr>
            <p:ph idx="2" type="body"/>
          </p:nvPr>
        </p:nvSpPr>
        <p:spPr>
          <a:xfrm>
            <a:off x="849290" y="2032000"/>
            <a:ext cx="94818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Feature Group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X0 : </a:t>
            </a:r>
            <a:r>
              <a:rPr lang="ko-KR" sz="2000"/>
              <a:t>모든 feature사용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X1 : </a:t>
            </a:r>
            <a:r>
              <a:rPr lang="ko-KR" sz="2000"/>
              <a:t>상관계수(with 타겟)의 임계값이 0.2 이상인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X2 : </a:t>
            </a:r>
            <a:r>
              <a:rPr lang="ko-KR" sz="2000"/>
              <a:t>PCA의 PC1에 가장 영향력 있는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X3 : </a:t>
            </a:r>
            <a:r>
              <a:rPr lang="ko-KR" sz="2000"/>
              <a:t>VIF 임계값이 100 미만인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X4 : </a:t>
            </a:r>
            <a:r>
              <a:rPr lang="ko-KR" sz="2000"/>
              <a:t>단계선택법(전진+후진이 합쳐있는 Feature Selection)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방법 : Permutation Importance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1" name="Google Shape;191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2" name="Google Shape;192;g34aaec6188e_4_0"/>
          <p:cNvSpPr txBox="1"/>
          <p:nvPr>
            <p:ph idx="2" type="body"/>
          </p:nvPr>
        </p:nvSpPr>
        <p:spPr>
          <a:xfrm>
            <a:off x="849300" y="2032000"/>
            <a:ext cx="5160900" cy="4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193" name="Google Shape;193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194" name="Google Shape;194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35900"/>
            <a:ext cx="718461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0" name="Google Shape;200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1" name="Google Shape;201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2" name="Google Shape;202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9" name="Google Shape;209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0" name="Google Shape;210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1" name="Google Shape;211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2" name="Google Shape;212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8" name="Google Shape;218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9" name="Google Shape;219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0" name="Google Shape;220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1" name="Google Shape;221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3708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7" name="Google Shape;227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8" name="Google Shape;228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29" name="Google Shape;229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0" name="Google Shape;230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19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37" name="Google Shape;237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38" name="Google Shape;238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39" name="Google Shape;239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Best Hyperparam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47" name="Google Shape;247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49" name="Google Shape;249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57" name="Google Shape;257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8" name="Google Shape;258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59" name="Google Shape;259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67" name="Google Shape;267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Google Shape;268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69" name="Google Shape;269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77" name="Google Shape;277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8" name="Google Shape;278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79" name="Google Shape;279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87" name="Google Shape;287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8" name="Google Shape;288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89" name="Google Shape;289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97" name="Google Shape;297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8" name="Google Shape;298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200]]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15.1500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22.6163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0.6605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0.6230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15.3382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22.7678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0.6559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0.6180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11.4504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16.6787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0.8154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0.7904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500]]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99" name="Google Shape;299;g34acf4e3131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07" name="Google Shape;307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8" name="Google Shape;308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09" name="Google Shape;309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7" name="Google Shape;317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8" name="Google Shape;318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19" name="Google Shape;319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327" name="Google Shape;327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{B146ACC7-4AB7-4222-A48F-BA7896EAC244}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28" name="Google Shape;328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4acf4e3131_2_135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7180150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331" name="Google Shape;331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acf4e3131_5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38" name="Google Shape;338;g34acf4e3131_5_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모델별 최고 성능 확인</a:t>
            </a:r>
            <a:endParaRPr/>
          </a:p>
        </p:txBody>
      </p:sp>
      <p:sp>
        <p:nvSpPr>
          <p:cNvPr id="339" name="Google Shape;339;g34acf4e3131_5_7"/>
          <p:cNvSpPr txBox="1"/>
          <p:nvPr>
            <p:ph idx="2" type="body"/>
          </p:nvPr>
        </p:nvSpPr>
        <p:spPr>
          <a:xfrm>
            <a:off x="839700" y="2019400"/>
            <a:ext cx="10514100" cy="417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0" name="Google Shape;340;g34acf4e3131_5_7"/>
          <p:cNvGraphicFramePr/>
          <p:nvPr/>
        </p:nvGraphicFramePr>
        <p:xfrm>
          <a:off x="849325" y="1982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{B792B730-2B0C-4BF7-9515-8320066F4DDD}</a:tableStyleId>
              </a:tblPr>
              <a:tblGrid>
                <a:gridCol w="2092250"/>
                <a:gridCol w="2092250"/>
                <a:gridCol w="2092250"/>
                <a:gridCol w="2092250"/>
                <a:gridCol w="2092250"/>
              </a:tblGrid>
              <a:tr h="4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4aaec6188e_7_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/>
              <a:t>종합 평가 및 해석</a:t>
            </a:r>
            <a:endParaRPr/>
          </a:p>
        </p:txBody>
      </p:sp>
      <p:sp>
        <p:nvSpPr>
          <p:cNvPr id="349" name="Google Shape;349;g34aaec6188e_7_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pic>
        <p:nvPicPr>
          <p:cNvPr id="355" name="Google Shape;355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4aaec6188e_7_2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Google Colab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Visual </a:t>
              </a:r>
              <a:r>
                <a:rPr b="1" lang="ko-KR">
                  <a:solidFill>
                    <a:schemeClr val="dk1"/>
                  </a:solidFill>
                </a:rPr>
                <a:t>Studio </a:t>
              </a:r>
              <a:r>
                <a:rPr b="1" i="0" lang="ko-KR" u="none" cap="none" strike="noStrike">
                  <a:solidFill>
                    <a:schemeClr val="dk1"/>
                  </a:solidFill>
                </a:rPr>
                <a:t>code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젝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{B792B730-2B0C-4BF7-9515-8320066F4DDD}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땅위에 접해있는 풀위의 야간 최저 공기 온도로 서리 발생을 예상하는 가늠이 됨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4" name="Google Shape;164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3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